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554" r:id="rId2"/>
    <p:sldId id="596" r:id="rId3"/>
    <p:sldId id="373" r:id="rId4"/>
    <p:sldId id="603" r:id="rId5"/>
    <p:sldId id="598" r:id="rId6"/>
    <p:sldId id="602" r:id="rId7"/>
    <p:sldId id="601" r:id="rId8"/>
    <p:sldId id="597" r:id="rId9"/>
    <p:sldId id="581" r:id="rId10"/>
  </p:sldIdLst>
  <p:sldSz cx="18288000" cy="10287000"/>
  <p:notesSz cx="7315200" cy="96012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48" userDrawn="1">
          <p15:clr>
            <a:srgbClr val="A4A3A4"/>
          </p15:clr>
        </p15:guide>
        <p15:guide id="3" orient="horz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A1BB96-F0DB-E776-715F-145A6DBFAF21}" name="Rachel Robison" initials="RR" userId="S::rachel-robison@pluralsight.com::d9fb7ea1-424b-417a-9c9a-b09d02e0c3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5FF"/>
    <a:srgbClr val="BB72EF"/>
    <a:srgbClr val="9B4FDF"/>
    <a:srgbClr val="7B2CBF"/>
    <a:srgbClr val="65C8FF"/>
    <a:srgbClr val="FFD0E3"/>
    <a:srgbClr val="FCE8F1"/>
    <a:srgbClr val="E4D0FE"/>
    <a:srgbClr val="AD6E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0" autoAdjust="0"/>
    <p:restoredTop sz="79267" autoAdjust="0"/>
  </p:normalViewPr>
  <p:slideViewPr>
    <p:cSldViewPr snapToGrid="0" snapToObjects="1">
      <p:cViewPr varScale="1">
        <p:scale>
          <a:sx n="100" d="100"/>
          <a:sy n="100" d="100"/>
        </p:scale>
        <p:origin x="296" y="460"/>
      </p:cViewPr>
      <p:guideLst>
        <p:guide pos="6648"/>
        <p:guide orient="horz" pos="4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46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F9C7B6-768D-954F-BA9C-9122E2D6F6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915F-6815-D24D-8730-958EF22CD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B0A394-DE4D-5742-BB9F-4F15EB604784}" type="datetimeFigureOut">
              <a:rPr lang="en-US" smtClean="0"/>
              <a:t>Tue, 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D0B7F-A9EB-2F45-BF1A-2E9813999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AC6D-38E8-B547-8A56-167358C0C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4DD28C9-F529-5047-B6FF-09EB9BDA3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CFA1C9-036A-CF44-B360-699BF644EE98}" type="datetimeFigureOut">
              <a:t>Tue, 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2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audience: Mostly beginner.</a:t>
            </a:r>
          </a:p>
          <a:p>
            <a:r>
              <a:rPr lang="en-US" dirty="0"/>
              <a:t>LLMS: Mainly M365 Copilot, no access to ChatGPT, Gemini Code Assistant for </a:t>
            </a:r>
            <a:r>
              <a:rPr lang="en-US" dirty="0" err="1"/>
              <a:t>devs</a:t>
            </a:r>
            <a:r>
              <a:rPr lang="en-US" dirty="0"/>
              <a:t>, and maybe no internal Claude</a:t>
            </a:r>
          </a:p>
          <a:p>
            <a:r>
              <a:rPr lang="en-US" dirty="0"/>
              <a:t>They want upskilling, but AI Council’s blocks a lot of them</a:t>
            </a:r>
          </a:p>
          <a:p>
            <a:r>
              <a:rPr lang="en-US" dirty="0"/>
              <a:t>Multimodal AI &gt; agentic AI</a:t>
            </a:r>
          </a:p>
          <a:p>
            <a:r>
              <a:rPr lang="en-US" dirty="0"/>
              <a:t>Effectiveness / productivity with Capgemini customer-specific tasks : How to measure the </a:t>
            </a:r>
            <a:r>
              <a:rPr lang="en-US" dirty="0" err="1"/>
              <a:t>effectivness</a:t>
            </a:r>
            <a:r>
              <a:rPr lang="en-US" dirty="0"/>
              <a:t> (Showcase the ROI)</a:t>
            </a:r>
          </a:p>
          <a:p>
            <a:r>
              <a:rPr lang="en-US" dirty="0"/>
              <a:t>Governance / avoiding bias / data quality</a:t>
            </a:r>
          </a:p>
          <a:p>
            <a:r>
              <a:rPr lang="en-US"/>
              <a:t>Key considerations for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8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rm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r>
              <a:rPr lang="en-US" b="1" dirty="0"/>
              <a:t>Course Title 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9BE4D9-7D6F-E79E-ED11-0F95D3693A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16221456" cy="60898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b="0" dirty="0">
                <a:solidFill>
                  <a:srgbClr val="130F25"/>
                </a:solidFill>
              </a:rPr>
              <a:t>First Content Module Title in Title Case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BAC516D-E260-880D-CE83-54686694A37C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22547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purple">
    <p:bg>
      <p:bgPr>
        <a:solidFill>
          <a:srgbClr val="770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8269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47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613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923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0445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5034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256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6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837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520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2158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Modu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rm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r>
              <a:rPr lang="en-US" b="1" dirty="0"/>
              <a:t>Additional Module Title 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4253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920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9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 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3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42582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 paste in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2586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477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734727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14514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611172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993130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878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8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image icon or 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92770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image icon or paste in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3755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7189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917189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17189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917190" y="2071960"/>
            <a:ext cx="1645362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66171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366171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66171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41680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41680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41680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0870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11649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680373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6183831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50747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11395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31071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50747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1395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1071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0377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10622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894098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305114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599606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11682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6174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666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02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0FB03E6-05CE-A091-E95C-E2F5DD01FC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EE73A-852B-2CD4-96C5-756774362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E2578FA-F23F-0B1A-F4F9-D1A6156D58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14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7E87B3-8005-0828-10CC-A97692F065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8714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86931F-0121-2A25-8A70-5A7445F535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09945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6FEF2A3-3D17-A9E3-5D89-2174CB982D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9945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88C1A8-78A2-6A30-29F6-38C909A57C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7375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437368F-6F4E-A7C9-3E4A-D2EB93EFD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7375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B7FB90-4217-BB57-88DD-8730966965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923003" y="1757083"/>
            <a:ext cx="2647716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841379A-91E1-58A5-E6F6-A38DF475A4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922007" y="5543724"/>
            <a:ext cx="2649708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483DE3E7-E520-D40E-20A4-FD12A6C1150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3714234" y="1757083"/>
            <a:ext cx="2647716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D088614C-E66C-5697-771D-E2867B2F40A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3713238" y="5543724"/>
            <a:ext cx="2649708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F98DC3D8-65E9-8DA7-BABE-0FDEC962AD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821664" y="1757083"/>
            <a:ext cx="2647716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368E8261-044E-A2DF-78BD-8935241DED0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820668" y="5543724"/>
            <a:ext cx="2649708" cy="265176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8" y="0"/>
            <a:ext cx="6990393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 b="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4141-1F37-6552-E7DA-8FE1F65CA7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8713" y="2145386"/>
            <a:ext cx="4565449" cy="1757363"/>
          </a:xfrm>
          <a:prstGeom prst="rect">
            <a:avLst/>
          </a:prstGeom>
        </p:spPr>
        <p:txBody>
          <a:bodyPr vert="horz" wrap="square" lIns="0" tIns="32970" rIns="65939" bIns="3297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Learning</a:t>
            </a:r>
            <a:b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</a:b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Objectives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3B4D90-C942-F5C1-85FA-5772CBE7A3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041" y="3729037"/>
            <a:ext cx="4675186" cy="37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20237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20237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17191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7190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711468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11468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70842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842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818898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8898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81585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585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0640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9071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511110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08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0" y="703581"/>
            <a:ext cx="5701777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25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59902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48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912317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15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2971300"/>
            <a:ext cx="10168128" cy="11188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78171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1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474155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90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0"/>
            <a:ext cx="9509760" cy="90412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06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2208361"/>
            <a:ext cx="9509760" cy="75567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1" y="856298"/>
            <a:ext cx="9509760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7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073" y="2532121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1073" y="498739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073" y="738932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48038" y="2478772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38" y="493404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38" y="733597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172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01994" y="214518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01994" y="411117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01994" y="608028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01994" y="804939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32274" y="223662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2274" y="4202621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274" y="6171729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32274" y="814083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54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AED6E-4C85-046A-8502-A51487D830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8713" y="2145386"/>
            <a:ext cx="4565449" cy="1757363"/>
          </a:xfrm>
          <a:prstGeom prst="rect">
            <a:avLst/>
          </a:prstGeom>
        </p:spPr>
        <p:txBody>
          <a:bodyPr vert="horz" wrap="square" lIns="0" tIns="32970" rIns="65939" bIns="3297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Course Summary</a:t>
            </a:r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673F41-9FEE-27A0-8197-1875F27EA0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0499" y="4017055"/>
            <a:ext cx="4435077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71837" y="2145187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971837" y="3623501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971837" y="5101815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71837" y="6580129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9869" y="223662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29869" y="371494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29869" y="519325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9869" y="6671567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91719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971837" y="8100643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29869" y="819208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10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9690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9690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899690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91849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91849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91849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1023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1023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91023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09826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609826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609826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4052722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12020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595312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94561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9392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013287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828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0" y="0"/>
            <a:ext cx="6613451" cy="1028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902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-1" y="0"/>
            <a:ext cx="6613451" cy="10287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76229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p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 Add Clip Title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6893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8288000" cy="3870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268146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8288000" cy="3786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5665785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640766" y="3786028"/>
            <a:ext cx="1106738" cy="6500972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8288000" cy="378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86032"/>
            <a:ext cx="8951494" cy="6500968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2" y="3786030"/>
            <a:ext cx="3729515" cy="94731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542657" y="3786028"/>
            <a:ext cx="1106738" cy="650097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8288000" cy="3786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72220"/>
            <a:ext cx="8951494" cy="6500972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31668" y="3764150"/>
            <a:ext cx="3729515" cy="94731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8288000" cy="3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2926081"/>
            <a:ext cx="18288000" cy="85637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0457947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9861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0"/>
            <a:ext cx="18288000" cy="37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2926081"/>
            <a:ext cx="18288000" cy="85993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0198"/>
            <a:ext cx="10293355" cy="57436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63609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2926081"/>
            <a:ext cx="18288000" cy="911848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98236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2926081"/>
            <a:ext cx="18288000" cy="87093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0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431581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3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683148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661EEF-1B9F-EB51-9C1A-20B608671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2419" y="-53245"/>
            <a:ext cx="18382658" cy="10340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Demo: Title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rgbClr val="00A3FE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46A529-BFDA-22FC-221F-9683DF7F4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2786" y="6439817"/>
            <a:ext cx="15304712" cy="1210116"/>
          </a:xfrm>
        </p:spPr>
        <p:txBody>
          <a:bodyPr/>
          <a:lstStyle>
            <a:lvl1pPr>
              <a:defRPr>
                <a:latin typeface="+mn-lt"/>
              </a:defRPr>
            </a:lvl1pPr>
            <a:lvl5pPr marL="1645402" indent="0">
              <a:buNone/>
              <a:defRPr/>
            </a:lvl5pPr>
          </a:lstStyle>
          <a:p>
            <a:r>
              <a:rPr lang="en-US" dirty="0"/>
              <a:t>(Optional) Describe your demo in one sentence.</a:t>
            </a:r>
          </a:p>
        </p:txBody>
      </p:sp>
    </p:spTree>
    <p:extLst>
      <p:ext uri="{BB962C8B-B14F-4D97-AF65-F5344CB8AC3E}">
        <p14:creationId xmlns:p14="http://schemas.microsoft.com/office/powerpoint/2010/main" val="34575275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Left-to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E33DD9C-F2A3-0FA2-54F0-5CEB79D09DC6}"/>
              </a:ext>
            </a:extLst>
          </p:cNvPr>
          <p:cNvSpPr txBox="1">
            <a:spLocks/>
          </p:cNvSpPr>
          <p:nvPr userDrawn="1"/>
        </p:nvSpPr>
        <p:spPr>
          <a:xfrm>
            <a:off x="1244243" y="3582650"/>
            <a:ext cx="7202047" cy="5208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2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130F25"/>
                </a:solidFill>
              </a:rPr>
              <a:t>Counterpoint number 1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2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3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4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5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539CB3A-287F-B870-8A74-2F5897675AFC}"/>
              </a:ext>
            </a:extLst>
          </p:cNvPr>
          <p:cNvSpPr txBox="1">
            <a:spLocks/>
          </p:cNvSpPr>
          <p:nvPr userDrawn="1"/>
        </p:nvSpPr>
        <p:spPr>
          <a:xfrm>
            <a:off x="9811730" y="3582897"/>
            <a:ext cx="7202047" cy="5208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2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130F25"/>
                </a:solidFill>
              </a:rPr>
              <a:t>Counterpoint number 1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2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3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4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CB703F-D114-C6BF-41D3-F8D9F7DB3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DE690ED-AF5E-6C9B-63D3-96E4FB87D19D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60457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D3846-E4CE-79A6-7484-3EC7C626CCB6}"/>
              </a:ext>
            </a:extLst>
          </p:cNvPr>
          <p:cNvSpPr txBox="1"/>
          <p:nvPr userDrawn="1"/>
        </p:nvSpPr>
        <p:spPr>
          <a:xfrm>
            <a:off x="8551003" y="2383379"/>
            <a:ext cx="1185993" cy="9890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vs.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947BA-3DDE-21A1-D674-5DD8A0C8B5B2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40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5460" y="2708438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C4ABC5-95B2-01B2-1214-3263F8545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5460" y="1559517"/>
            <a:ext cx="15195550" cy="823916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99B25EA-6D45-7152-B7B5-66FA2C4680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5460" y="9383760"/>
            <a:ext cx="1520292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Orange">
    <p:bg>
      <p:bgPr>
        <a:solidFill>
          <a:srgbClr val="FF7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">
            <a:extLst>
              <a:ext uri="{FF2B5EF4-FFF2-40B4-BE49-F238E27FC236}">
                <a16:creationId xmlns:a16="http://schemas.microsoft.com/office/drawing/2014/main" id="{D16D0C8C-7FDE-BC4C-B575-240A1730B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0E64476-01F6-0912-5B1B-AFFE2100FD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5440" y="9383760"/>
            <a:ext cx="1517294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349BFF4-4B17-7C9B-E960-F245475C7A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5440" y="9383760"/>
            <a:ext cx="1517294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21287808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Indi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9835E44-EC30-6E79-2FC0-987B4C4DB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5539" y="1719093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8216257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Green">
    <p:bg>
      <p:bgPr>
        <a:solidFill>
          <a:srgbClr val="02E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089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00452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273618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Yellow">
    <p:bg>
      <p:bgPr>
        <a:solidFill>
          <a:srgbClr val="FFC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089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5852674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2D961-0159-6FF9-54EC-BF89E9000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definition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325" y="9383760"/>
            <a:ext cx="153310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187866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nk background with circles and lines&#10;&#10;Description automatically generated">
            <a:extLst>
              <a:ext uri="{FF2B5EF4-FFF2-40B4-BE49-F238E27FC236}">
                <a16:creationId xmlns:a16="http://schemas.microsoft.com/office/drawing/2014/main" id="{0EF08BB2-5514-D316-7A02-9A274C0A3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18288000" cy="1029693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definition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325" y="9383760"/>
            <a:ext cx="153310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38772786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4125" y="9383760"/>
            <a:ext cx="154542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7188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19681273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6683283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64"/>
            <a:ext cx="3857625" cy="10292064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2314575" y="3813592"/>
            <a:ext cx="3429000" cy="2875588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20" y="4501861"/>
            <a:ext cx="1959710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93602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92869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903852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896525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52419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053704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046377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02153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01420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98936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98204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587324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215534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214801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412317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411585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09101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08368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7403" y="8058841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1090658" y="8051514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5027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r Category with Large Icon 1 -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354552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-friendly Table – Four Rows, Fiv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picture containing indoor&#10;&#10;Description automatically generated">
            <a:extLst>
              <a:ext uri="{FF2B5EF4-FFF2-40B4-BE49-F238E27FC236}">
                <a16:creationId xmlns:a16="http://schemas.microsoft.com/office/drawing/2014/main" id="{46F132F0-F39D-A555-B12A-EC5AD1745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111ED3F3-85E7-89C3-5FBC-E42D3BBB438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382653" y="4047369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68F31162-6731-D3BE-DF2F-59EE0695567B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382653" y="593565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7" name="Content Placeholder 84">
            <a:extLst>
              <a:ext uri="{FF2B5EF4-FFF2-40B4-BE49-F238E27FC236}">
                <a16:creationId xmlns:a16="http://schemas.microsoft.com/office/drawing/2014/main" id="{078CC694-40E2-2DDF-470C-754BF1B853B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382653" y="7823942"/>
            <a:ext cx="3435976" cy="1800348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8" name="Content Placeholder 84">
            <a:extLst>
              <a:ext uri="{FF2B5EF4-FFF2-40B4-BE49-F238E27FC236}">
                <a16:creationId xmlns:a16="http://schemas.microsoft.com/office/drawing/2014/main" id="{52E76E6A-0614-9C6B-686E-65AA411B6693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3904707" y="216799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9" name="Content Placeholder 84">
            <a:extLst>
              <a:ext uri="{FF2B5EF4-FFF2-40B4-BE49-F238E27FC236}">
                <a16:creationId xmlns:a16="http://schemas.microsoft.com/office/drawing/2014/main" id="{4A0C8081-0162-BC7C-DEE0-1D48543716E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15352" y="216799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0" name="Content Placeholder 84">
            <a:extLst>
              <a:ext uri="{FF2B5EF4-FFF2-40B4-BE49-F238E27FC236}">
                <a16:creationId xmlns:a16="http://schemas.microsoft.com/office/drawing/2014/main" id="{FDE15B7F-5E66-72EC-BEC2-6D20E01EC99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10925997" y="2159083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1" name="Content Placeholder 84">
            <a:extLst>
              <a:ext uri="{FF2B5EF4-FFF2-40B4-BE49-F238E27FC236}">
                <a16:creationId xmlns:a16="http://schemas.microsoft.com/office/drawing/2014/main" id="{81505912-F56B-C3F7-CCD0-7C7160F3FADF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14436642" y="2159083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2" name="Content Placeholder 84">
            <a:extLst>
              <a:ext uri="{FF2B5EF4-FFF2-40B4-BE49-F238E27FC236}">
                <a16:creationId xmlns:a16="http://schemas.microsoft.com/office/drawing/2014/main" id="{53DE674C-5F2F-B7F2-744A-70DBADB8FE8A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4436642" y="4047369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3" name="Content Placeholder 84">
            <a:extLst>
              <a:ext uri="{FF2B5EF4-FFF2-40B4-BE49-F238E27FC236}">
                <a16:creationId xmlns:a16="http://schemas.microsoft.com/office/drawing/2014/main" id="{34E3BDED-2CBD-E7A0-E45B-24C157BACF30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4436642" y="593565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4" name="Content Placeholder 84">
            <a:extLst>
              <a:ext uri="{FF2B5EF4-FFF2-40B4-BE49-F238E27FC236}">
                <a16:creationId xmlns:a16="http://schemas.microsoft.com/office/drawing/2014/main" id="{112D12DD-884C-A76A-6B70-DCB920B2EF80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4436642" y="7828826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5" name="Content Placeholder 84">
            <a:extLst>
              <a:ext uri="{FF2B5EF4-FFF2-40B4-BE49-F238E27FC236}">
                <a16:creationId xmlns:a16="http://schemas.microsoft.com/office/drawing/2014/main" id="{E6910262-5DAA-13FD-29BA-1F3FB7F061B0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925997" y="4047369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1C6F1653-C6D6-B6F1-4854-92AC3B6F632D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925997" y="593565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4266AC3C-C048-432E-98E0-D077AE6CA01C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925997" y="7828826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8" name="Content Placeholder 84">
            <a:extLst>
              <a:ext uri="{FF2B5EF4-FFF2-40B4-BE49-F238E27FC236}">
                <a16:creationId xmlns:a16="http://schemas.microsoft.com/office/drawing/2014/main" id="{AB8BA4FA-E0AF-B1B7-9029-FAB2F6BC0550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7403943" y="4047369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9" name="Content Placeholder 84">
            <a:extLst>
              <a:ext uri="{FF2B5EF4-FFF2-40B4-BE49-F238E27FC236}">
                <a16:creationId xmlns:a16="http://schemas.microsoft.com/office/drawing/2014/main" id="{A478B90C-D2A0-8A20-BE48-0E8D30736818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7403943" y="593565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0" name="Content Placeholder 84">
            <a:extLst>
              <a:ext uri="{FF2B5EF4-FFF2-40B4-BE49-F238E27FC236}">
                <a16:creationId xmlns:a16="http://schemas.microsoft.com/office/drawing/2014/main" id="{296AF26E-70CB-E671-7878-6773CC55928F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7403943" y="7828826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1" name="Content Placeholder 84">
            <a:extLst>
              <a:ext uri="{FF2B5EF4-FFF2-40B4-BE49-F238E27FC236}">
                <a16:creationId xmlns:a16="http://schemas.microsoft.com/office/drawing/2014/main" id="{3F1F781C-17C3-9CD7-1262-17E98961BCF7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3893298" y="4047369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2" name="Content Placeholder 84">
            <a:extLst>
              <a:ext uri="{FF2B5EF4-FFF2-40B4-BE49-F238E27FC236}">
                <a16:creationId xmlns:a16="http://schemas.microsoft.com/office/drawing/2014/main" id="{0C3DE0CA-5440-F1EF-2685-1C7924A61AF5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3893298" y="5935655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3" name="Content Placeholder 84">
            <a:extLst>
              <a:ext uri="{FF2B5EF4-FFF2-40B4-BE49-F238E27FC236}">
                <a16:creationId xmlns:a16="http://schemas.microsoft.com/office/drawing/2014/main" id="{786F5AEE-3596-A133-81F0-7626D3F700B1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3893298" y="7828826"/>
            <a:ext cx="3435976" cy="179546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6" name="Title 105">
            <a:extLst>
              <a:ext uri="{FF2B5EF4-FFF2-40B4-BE49-F238E27FC236}">
                <a16:creationId xmlns:a16="http://schemas.microsoft.com/office/drawing/2014/main" id="{6D3B7707-8B1B-C2BC-5E8E-A455EB4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0910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-friendly Table – Four Rows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981CF37-4E45-B75F-1A97-EB2F8430F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21694" y="0"/>
            <a:ext cx="18288000" cy="10287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3912A6-9668-48C0-4F2E-72A6BE124A1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86242" y="2143780"/>
            <a:ext cx="5442758" cy="1650753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33636-7188-4FEF-2794-69E3D0942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C8D65E-8AFE-8C0F-0E8B-A10B8461082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27108" y="2142683"/>
            <a:ext cx="5464175" cy="164465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2977A7-0C0C-ED12-6C10-09EAE0F360A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 flipH="1">
            <a:off x="11983280" y="2139591"/>
            <a:ext cx="5442758" cy="1650753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62E30D-2D51-5C72-7632-5A9051481E7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6242" y="3914211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620D490-2F54-2246-F4D0-F7D60AA09A0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86242" y="5659436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F6F3C7B-1C1F-F456-ED38-855F0E20803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86242" y="7404661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BA28A3D-51F5-DCD8-ED93-2BBF4F9EFBC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flipH="1">
            <a:off x="11983280" y="3914211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C853495-1300-1115-E2F5-E915295BA97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flipH="1">
            <a:off x="11983280" y="5659436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901A049-6672-4421-35E2-ADD81945ACE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 flipH="1">
            <a:off x="11983280" y="7404661"/>
            <a:ext cx="5442758" cy="1625547"/>
          </a:xfrm>
          <a:custGeom>
            <a:avLst/>
            <a:gdLst>
              <a:gd name="connsiteX0" fmla="*/ 119151 w 5509568"/>
              <a:gd name="connsiteY0" fmla="*/ 0 h 1650753"/>
              <a:gd name="connsiteX1" fmla="*/ 1686233 w 5509568"/>
              <a:gd name="connsiteY1" fmla="*/ 0 h 1650753"/>
              <a:gd name="connsiteX2" fmla="*/ 5357010 w 5509568"/>
              <a:gd name="connsiteY2" fmla="*/ 0 h 1650753"/>
              <a:gd name="connsiteX3" fmla="*/ 5509568 w 5509568"/>
              <a:gd name="connsiteY3" fmla="*/ 0 h 1650753"/>
              <a:gd name="connsiteX4" fmla="*/ 5509568 w 5509568"/>
              <a:gd name="connsiteY4" fmla="*/ 1650753 h 1650753"/>
              <a:gd name="connsiteX5" fmla="*/ 5357010 w 5509568"/>
              <a:gd name="connsiteY5" fmla="*/ 1650753 h 1650753"/>
              <a:gd name="connsiteX6" fmla="*/ 1686233 w 5509568"/>
              <a:gd name="connsiteY6" fmla="*/ 1650753 h 1650753"/>
              <a:gd name="connsiteX7" fmla="*/ 119151 w 5509568"/>
              <a:gd name="connsiteY7" fmla="*/ 1650753 h 1650753"/>
              <a:gd name="connsiteX8" fmla="*/ 0 w 5509568"/>
              <a:gd name="connsiteY8" fmla="*/ 1531602 h 1650753"/>
              <a:gd name="connsiteX9" fmla="*/ 0 w 5509568"/>
              <a:gd name="connsiteY9" fmla="*/ 119151 h 1650753"/>
              <a:gd name="connsiteX10" fmla="*/ 119151 w 5509568"/>
              <a:gd name="connsiteY10" fmla="*/ 0 h 165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09568" h="1650753">
                <a:moveTo>
                  <a:pt x="119151" y="0"/>
                </a:moveTo>
                <a:lnTo>
                  <a:pt x="1686233" y="0"/>
                </a:lnTo>
                <a:lnTo>
                  <a:pt x="5357010" y="0"/>
                </a:lnTo>
                <a:lnTo>
                  <a:pt x="5509568" y="0"/>
                </a:lnTo>
                <a:lnTo>
                  <a:pt x="5509568" y="1650753"/>
                </a:lnTo>
                <a:lnTo>
                  <a:pt x="5357010" y="1650753"/>
                </a:lnTo>
                <a:lnTo>
                  <a:pt x="1686233" y="1650753"/>
                </a:lnTo>
                <a:lnTo>
                  <a:pt x="119151" y="1650753"/>
                </a:lnTo>
                <a:cubicBezTo>
                  <a:pt x="53346" y="1650753"/>
                  <a:pt x="0" y="1597407"/>
                  <a:pt x="0" y="1531602"/>
                </a:cubicBezTo>
                <a:lnTo>
                  <a:pt x="0" y="119151"/>
                </a:lnTo>
                <a:cubicBezTo>
                  <a:pt x="0" y="53346"/>
                  <a:pt x="53346" y="0"/>
                  <a:pt x="11915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31F8A144-A5F3-8C4D-3712-196C9C589BD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33606" y="3914211"/>
            <a:ext cx="5464175" cy="1625547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0AE6E9D8-CEC6-746D-E0D8-A393F3A82063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24052" y="5659436"/>
            <a:ext cx="5464175" cy="1625547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758D960A-7BC8-1B7C-44A4-195235C6097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433606" y="7404661"/>
            <a:ext cx="5464175" cy="1625547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3223805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-friendly Table – Six Rows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D47CFD5A-6F9A-9FAB-9558-4F68AD534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33636-7188-4FEF-2794-69E3D0942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111ED3F3-85E7-89C3-5FBC-E42D3BBB438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1347922" y="3434240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68F31162-6731-D3BE-DF2F-59EE0695567B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347922" y="4682859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7" name="Content Placeholder 84">
            <a:extLst>
              <a:ext uri="{FF2B5EF4-FFF2-40B4-BE49-F238E27FC236}">
                <a16:creationId xmlns:a16="http://schemas.microsoft.com/office/drawing/2014/main" id="{078CC694-40E2-2DDF-470C-754BF1B853B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1347922" y="5931478"/>
            <a:ext cx="5136288" cy="1141591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8" name="Content Placeholder 84">
            <a:extLst>
              <a:ext uri="{FF2B5EF4-FFF2-40B4-BE49-F238E27FC236}">
                <a16:creationId xmlns:a16="http://schemas.microsoft.com/office/drawing/2014/main" id="{52E76E6A-0614-9C6B-686E-65AA411B6693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6575856" y="2185621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89" name="Content Placeholder 84">
            <a:extLst>
              <a:ext uri="{FF2B5EF4-FFF2-40B4-BE49-F238E27FC236}">
                <a16:creationId xmlns:a16="http://schemas.microsoft.com/office/drawing/2014/main" id="{4A0C8081-0162-BC7C-DEE0-1D48543716E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1803790" y="2185621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0" name="Content Placeholder 84">
            <a:extLst>
              <a:ext uri="{FF2B5EF4-FFF2-40B4-BE49-F238E27FC236}">
                <a16:creationId xmlns:a16="http://schemas.microsoft.com/office/drawing/2014/main" id="{FDE15B7F-5E66-72EC-BEC2-6D20E01EC99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1347922" y="7211707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1" name="Content Placeholder 84">
            <a:extLst>
              <a:ext uri="{FF2B5EF4-FFF2-40B4-BE49-F238E27FC236}">
                <a16:creationId xmlns:a16="http://schemas.microsoft.com/office/drawing/2014/main" id="{81505912-F56B-C3F7-CCD0-7C7160F3FADF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1347922" y="8487052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98" name="Content Placeholder 84">
            <a:extLst>
              <a:ext uri="{FF2B5EF4-FFF2-40B4-BE49-F238E27FC236}">
                <a16:creationId xmlns:a16="http://schemas.microsoft.com/office/drawing/2014/main" id="{AB8BA4FA-E0AF-B1B7-9029-FAB2F6BC0550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11803790" y="3434240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9" name="Content Placeholder 84">
            <a:extLst>
              <a:ext uri="{FF2B5EF4-FFF2-40B4-BE49-F238E27FC236}">
                <a16:creationId xmlns:a16="http://schemas.microsoft.com/office/drawing/2014/main" id="{A478B90C-D2A0-8A20-BE48-0E8D30736818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11803790" y="4682859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0" name="Content Placeholder 84">
            <a:extLst>
              <a:ext uri="{FF2B5EF4-FFF2-40B4-BE49-F238E27FC236}">
                <a16:creationId xmlns:a16="http://schemas.microsoft.com/office/drawing/2014/main" id="{296AF26E-70CB-E671-7878-6773CC55928F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11803790" y="5936362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1" name="Content Placeholder 84">
            <a:extLst>
              <a:ext uri="{FF2B5EF4-FFF2-40B4-BE49-F238E27FC236}">
                <a16:creationId xmlns:a16="http://schemas.microsoft.com/office/drawing/2014/main" id="{3F1F781C-17C3-9CD7-1262-17E98961BCF7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6575856" y="3434240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2" name="Content Placeholder 84">
            <a:extLst>
              <a:ext uri="{FF2B5EF4-FFF2-40B4-BE49-F238E27FC236}">
                <a16:creationId xmlns:a16="http://schemas.microsoft.com/office/drawing/2014/main" id="{0C3DE0CA-5440-F1EF-2685-1C7924A61AF5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6575856" y="4682859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3" name="Content Placeholder 84">
            <a:extLst>
              <a:ext uri="{FF2B5EF4-FFF2-40B4-BE49-F238E27FC236}">
                <a16:creationId xmlns:a16="http://schemas.microsoft.com/office/drawing/2014/main" id="{786F5AEE-3596-A133-81F0-7626D3F700B1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6575856" y="5936362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Content Placeholder 84">
            <a:extLst>
              <a:ext uri="{FF2B5EF4-FFF2-40B4-BE49-F238E27FC236}">
                <a16:creationId xmlns:a16="http://schemas.microsoft.com/office/drawing/2014/main" id="{C08D3DED-89EE-86E8-4DD1-1B01B3D1F5E1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11803790" y="7211707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Content Placeholder 84">
            <a:extLst>
              <a:ext uri="{FF2B5EF4-FFF2-40B4-BE49-F238E27FC236}">
                <a16:creationId xmlns:a16="http://schemas.microsoft.com/office/drawing/2014/main" id="{0BEC5454-A609-59DD-4631-49167F1C6789}"/>
              </a:ext>
            </a:extLst>
          </p:cNvPr>
          <p:cNvSpPr>
            <a:spLocks noGrp="1"/>
          </p:cNvSpPr>
          <p:nvPr>
            <p:ph sz="quarter" idx="70" hasCustomPrompt="1"/>
          </p:nvPr>
        </p:nvSpPr>
        <p:spPr>
          <a:xfrm>
            <a:off x="11803790" y="8491936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Content Placeholder 84">
            <a:extLst>
              <a:ext uri="{FF2B5EF4-FFF2-40B4-BE49-F238E27FC236}">
                <a16:creationId xmlns:a16="http://schemas.microsoft.com/office/drawing/2014/main" id="{6381FDA8-C41E-B91D-E071-34219EA8B89C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6575856" y="7211707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Content Placeholder 84">
            <a:extLst>
              <a:ext uri="{FF2B5EF4-FFF2-40B4-BE49-F238E27FC236}">
                <a16:creationId xmlns:a16="http://schemas.microsoft.com/office/drawing/2014/main" id="{75C6A88B-F361-4ED1-AEFF-F471B48CE93D}"/>
              </a:ext>
            </a:extLst>
          </p:cNvPr>
          <p:cNvSpPr>
            <a:spLocks noGrp="1"/>
          </p:cNvSpPr>
          <p:nvPr>
            <p:ph sz="quarter" idx="72" hasCustomPrompt="1"/>
          </p:nvPr>
        </p:nvSpPr>
        <p:spPr>
          <a:xfrm>
            <a:off x="6575856" y="8491936"/>
            <a:ext cx="5136288" cy="1138493"/>
          </a:xfrm>
          <a:prstGeom prst="roundRect">
            <a:avLst>
              <a:gd name="adj" fmla="val 3935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0740318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ision Matrix - 5 row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981CF37-4E45-B75F-1A97-EB2F8430F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-1785" y="0"/>
            <a:ext cx="18288000" cy="10287000"/>
          </a:xfrm>
          <a:prstGeom prst="rect">
            <a:avLst/>
          </a:prstGeom>
        </p:spPr>
      </p:pic>
      <p:sp>
        <p:nvSpPr>
          <p:cNvPr id="49" name="Content Placeholder 43">
            <a:extLst>
              <a:ext uri="{FF2B5EF4-FFF2-40B4-BE49-F238E27FC236}">
                <a16:creationId xmlns:a16="http://schemas.microsoft.com/office/drawing/2014/main" id="{B7105678-5BF5-B83E-8509-954F3BABB4C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185587" y="2520014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33636-7188-4FEF-2794-69E3D0942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9" name="Content Placeholder 43">
            <a:extLst>
              <a:ext uri="{FF2B5EF4-FFF2-40B4-BE49-F238E27FC236}">
                <a16:creationId xmlns:a16="http://schemas.microsoft.com/office/drawing/2014/main" id="{26592E81-FEE4-04A5-3346-8783F8014CEA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238112" y="2520013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Label</a:t>
            </a:r>
          </a:p>
        </p:txBody>
      </p:sp>
      <p:sp>
        <p:nvSpPr>
          <p:cNvPr id="10" name="Content Placeholder 43">
            <a:extLst>
              <a:ext uri="{FF2B5EF4-FFF2-40B4-BE49-F238E27FC236}">
                <a16:creationId xmlns:a16="http://schemas.microsoft.com/office/drawing/2014/main" id="{515A9B0B-AFAA-0827-3264-E3CF5FD311A9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183802" y="3923725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Content Placeholder 43">
            <a:extLst>
              <a:ext uri="{FF2B5EF4-FFF2-40B4-BE49-F238E27FC236}">
                <a16:creationId xmlns:a16="http://schemas.microsoft.com/office/drawing/2014/main" id="{8FAC194F-162D-D74B-0693-FCAFDFBAAF2D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2183802" y="5327436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Content Placeholder 43">
            <a:extLst>
              <a:ext uri="{FF2B5EF4-FFF2-40B4-BE49-F238E27FC236}">
                <a16:creationId xmlns:a16="http://schemas.microsoft.com/office/drawing/2014/main" id="{10036DB5-CD46-4A0F-4A59-EA3B7B5F3F0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2183802" y="6731147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Content Placeholder 43">
            <a:extLst>
              <a:ext uri="{FF2B5EF4-FFF2-40B4-BE49-F238E27FC236}">
                <a16:creationId xmlns:a16="http://schemas.microsoft.com/office/drawing/2014/main" id="{5372CD2B-DC78-83B9-0305-2EA115211E5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183802" y="8134858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Content Placeholder 43">
            <a:extLst>
              <a:ext uri="{FF2B5EF4-FFF2-40B4-BE49-F238E27FC236}">
                <a16:creationId xmlns:a16="http://schemas.microsoft.com/office/drawing/2014/main" id="{5B55D73E-F3DC-3062-DFCB-C6D48E7C26CB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9238112" y="3923725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Content Placeholder 43">
            <a:extLst>
              <a:ext uri="{FF2B5EF4-FFF2-40B4-BE49-F238E27FC236}">
                <a16:creationId xmlns:a16="http://schemas.microsoft.com/office/drawing/2014/main" id="{374B5315-60D9-CC34-062A-95BD08C001E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238112" y="5327436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Content Placeholder 43">
            <a:extLst>
              <a:ext uri="{FF2B5EF4-FFF2-40B4-BE49-F238E27FC236}">
                <a16:creationId xmlns:a16="http://schemas.microsoft.com/office/drawing/2014/main" id="{F6D2C524-7CF4-5DC9-308A-06F1F1216BF9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9238112" y="6731147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Content Placeholder 43">
            <a:extLst>
              <a:ext uri="{FF2B5EF4-FFF2-40B4-BE49-F238E27FC236}">
                <a16:creationId xmlns:a16="http://schemas.microsoft.com/office/drawing/2014/main" id="{B45679FC-14F6-49E8-1BA7-72096A109E3D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9238112" y="8134858"/>
            <a:ext cx="6956628" cy="1296927"/>
          </a:xfrm>
          <a:prstGeom prst="roundRect">
            <a:avLst>
              <a:gd name="adj" fmla="val 7570"/>
            </a:avLst>
          </a:prstGeom>
          <a:solidFill>
            <a:schemeClr val="bg2"/>
          </a:solidFill>
        </p:spPr>
        <p:txBody>
          <a:bodyPr anchor="ctr"/>
          <a:lstStyle>
            <a:lvl1pPr algn="ctr"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1298745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A221C7-128A-A581-94AC-135BD7B27F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B2513FE4-CFB6-26CA-EB4D-AE76F98A9C79}"/>
              </a:ext>
            </a:extLst>
          </p:cNvPr>
          <p:cNvSpPr/>
          <p:nvPr userDrawn="1"/>
        </p:nvSpPr>
        <p:spPr>
          <a:xfrm>
            <a:off x="4866978" y="-298"/>
            <a:ext cx="13422214" cy="1028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9" y="0"/>
                </a:moveTo>
                <a:cubicBezTo>
                  <a:pt x="11673" y="908"/>
                  <a:pt x="11686" y="1897"/>
                  <a:pt x="11863" y="2960"/>
                </a:cubicBezTo>
                <a:cubicBezTo>
                  <a:pt x="12386" y="6101"/>
                  <a:pt x="14598" y="8105"/>
                  <a:pt x="17026" y="8919"/>
                </a:cubicBezTo>
                <a:cubicBezTo>
                  <a:pt x="17284" y="9006"/>
                  <a:pt x="17551" y="9088"/>
                  <a:pt x="17753" y="9316"/>
                </a:cubicBezTo>
                <a:cubicBezTo>
                  <a:pt x="17978" y="9573"/>
                  <a:pt x="18079" y="9905"/>
                  <a:pt x="18088" y="10265"/>
                </a:cubicBezTo>
                <a:cubicBezTo>
                  <a:pt x="18097" y="10628"/>
                  <a:pt x="18013" y="11012"/>
                  <a:pt x="17896" y="11381"/>
                </a:cubicBezTo>
                <a:cubicBezTo>
                  <a:pt x="17293" y="13289"/>
                  <a:pt x="16139" y="14789"/>
                  <a:pt x="14790" y="15872"/>
                </a:cubicBezTo>
                <a:cubicBezTo>
                  <a:pt x="13258" y="17101"/>
                  <a:pt x="11499" y="17788"/>
                  <a:pt x="9701" y="17707"/>
                </a:cubicBezTo>
                <a:cubicBezTo>
                  <a:pt x="8148" y="17637"/>
                  <a:pt x="6630" y="16987"/>
                  <a:pt x="5076" y="17089"/>
                </a:cubicBezTo>
                <a:cubicBezTo>
                  <a:pt x="2809" y="17238"/>
                  <a:pt x="761" y="18951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1789" y="0"/>
                </a:lnTo>
                <a:close/>
              </a:path>
            </a:pathLst>
          </a:custGeom>
          <a:gradFill>
            <a:gsLst>
              <a:gs pos="0">
                <a:srgbClr val="FF1675"/>
              </a:gs>
              <a:gs pos="100000">
                <a:srgbClr val="FF7B01"/>
              </a:gs>
            </a:gsLst>
          </a:gradFill>
          <a:ln w="12700">
            <a:miter lim="400000"/>
          </a:ln>
          <a:effectLst/>
        </p:spPr>
        <p:txBody>
          <a:bodyPr lIns="28575" tIns="28575" rIns="28575" bIns="28575" anchor="ctr"/>
          <a:lstStyle/>
          <a:p>
            <a:pPr defTabSz="342900">
              <a:lnSpc>
                <a:spcPct val="80000"/>
              </a:lnSpc>
              <a:spcBef>
                <a:spcPts val="0"/>
              </a:spcBef>
              <a:defRPr sz="4200" spc="-126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  <a:latin typeface="PS TT Commons Regular"/>
                <a:ea typeface="PS TT Commons Regular"/>
                <a:cs typeface="PS TT Commons Regular"/>
                <a:sym typeface="PS TT Commons Regular"/>
              </a:defRPr>
            </a:pPr>
            <a:endParaRPr sz="3150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FFAF139-0EAB-18ED-76CC-7823CB2759DA}"/>
              </a:ext>
            </a:extLst>
          </p:cNvPr>
          <p:cNvGrpSpPr/>
          <p:nvPr userDrawn="1"/>
        </p:nvGrpSpPr>
        <p:grpSpPr>
          <a:xfrm>
            <a:off x="11578586" y="6040988"/>
            <a:ext cx="6063756" cy="1248851"/>
            <a:chOff x="0" y="0"/>
            <a:chExt cx="8085007" cy="1665134"/>
          </a:xfrm>
        </p:grpSpPr>
        <p:pic>
          <p:nvPicPr>
            <p:cNvPr id="4" name="ch-7-light.png" descr="ch-7-light.png">
              <a:extLst>
                <a:ext uri="{FF2B5EF4-FFF2-40B4-BE49-F238E27FC236}">
                  <a16:creationId xmlns:a16="http://schemas.microsoft.com/office/drawing/2014/main" id="{0EE87F1E-0B6F-DFCB-E234-F7EF4B36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076"/>
              <a:ext cx="8085008" cy="1521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F9F946EF-FA6B-E036-14C7-E7A6BCA2B1F5}"/>
                </a:ext>
              </a:extLst>
            </p:cNvPr>
            <p:cNvGrpSpPr/>
            <p:nvPr/>
          </p:nvGrpSpPr>
          <p:grpSpPr>
            <a:xfrm>
              <a:off x="1199297" y="0"/>
              <a:ext cx="1468989" cy="1223672"/>
              <a:chOff x="0" y="0"/>
              <a:chExt cx="1468988" cy="1223671"/>
            </a:xfrm>
          </p:grpSpPr>
          <p:pic>
            <p:nvPicPr>
              <p:cNvPr id="6" name="dash-7-light.png" descr="dash-7-light.png">
                <a:extLst>
                  <a:ext uri="{FF2B5EF4-FFF2-40B4-BE49-F238E27FC236}">
                    <a16:creationId xmlns:a16="http://schemas.microsoft.com/office/drawing/2014/main" id="{9D254DA9-D585-8546-31BB-50FBBC26D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624" y="122225"/>
                <a:ext cx="886365" cy="7161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" name="dash-7-light.png" descr="dash-7-light.png">
                <a:extLst>
                  <a:ext uri="{FF2B5EF4-FFF2-40B4-BE49-F238E27FC236}">
                    <a16:creationId xmlns:a16="http://schemas.microsoft.com/office/drawing/2014/main" id="{316EF0F1-8090-0FBD-20D9-F1F34C9A4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215" y="0"/>
                <a:ext cx="423591" cy="3422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" name="dash-7-light.png" descr="dash-7-light.png">
                <a:extLst>
                  <a:ext uri="{FF2B5EF4-FFF2-40B4-BE49-F238E27FC236}">
                    <a16:creationId xmlns:a16="http://schemas.microsoft.com/office/drawing/2014/main" id="{78988A00-4280-FCC1-E8B5-D14B2185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943" y="794612"/>
                <a:ext cx="272277" cy="2199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" name="dash-7-light.png" descr="dash-7-light.png">
                <a:extLst>
                  <a:ext uri="{FF2B5EF4-FFF2-40B4-BE49-F238E27FC236}">
                    <a16:creationId xmlns:a16="http://schemas.microsoft.com/office/drawing/2014/main" id="{B219DD32-EF6D-5314-AF2C-13CDDFD6A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26627"/>
                <a:ext cx="738964" cy="5970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" name="orb-1.png" descr="orb-1.png">
            <a:extLst>
              <a:ext uri="{FF2B5EF4-FFF2-40B4-BE49-F238E27FC236}">
                <a16:creationId xmlns:a16="http://schemas.microsoft.com/office/drawing/2014/main" id="{8DEC9DCF-33D5-918D-0C70-45CA9087E2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424294" y="3966083"/>
            <a:ext cx="3346937" cy="31168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image40.png"/>
          <p:cNvSpPr>
            <a:spLocks noGrp="1"/>
          </p:cNvSpPr>
          <p:nvPr>
            <p:ph type="pic" sz="quarter" idx="25" hasCustomPrompt="1"/>
          </p:nvPr>
        </p:nvSpPr>
        <p:spPr>
          <a:xfrm>
            <a:off x="13362963" y="3981412"/>
            <a:ext cx="2971801" cy="2971801"/>
          </a:xfrm>
          <a:prstGeom prst="ellipse">
            <a:avLst/>
          </a:prstGeom>
          <a:effectLst/>
        </p:spPr>
        <p:txBody>
          <a:bodyPr lIns="91439" tIns="274320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insert photo</a:t>
            </a:r>
            <a:endParaRPr dirty="0"/>
          </a:p>
        </p:txBody>
      </p:sp>
      <p:sp>
        <p:nvSpPr>
          <p:cNvPr id="15" name="Thank you  for your attention">
            <a:extLst>
              <a:ext uri="{FF2B5EF4-FFF2-40B4-BE49-F238E27FC236}">
                <a16:creationId xmlns:a16="http://schemas.microsoft.com/office/drawing/2014/main" id="{D328DCE4-D50C-2894-5D28-2BF425DA7813}"/>
              </a:ext>
            </a:extLst>
          </p:cNvPr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909483" y="6636947"/>
            <a:ext cx="7303409" cy="51360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 defTabSz="342900">
              <a:lnSpc>
                <a:spcPct val="80000"/>
              </a:lnSpc>
              <a:buNone/>
              <a:defRPr sz="3000" b="0" i="0" spc="0">
                <a:latin typeface="+mn-lt"/>
                <a:sym typeface="PS TT Commons Bold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8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b="1" dirty="0">
                <a:latin typeface="+mj-lt"/>
              </a:rPr>
              <a:t>@</a:t>
            </a:r>
            <a:r>
              <a:rPr lang="en-US" b="1" dirty="0" err="1">
                <a:latin typeface="+mj-lt"/>
              </a:rPr>
              <a:t>socialmedia</a:t>
            </a:r>
            <a:r>
              <a:rPr lang="en-US" b="1" dirty="0">
                <a:latin typeface="+mj-lt"/>
              </a:rPr>
              <a:t>   |   </a:t>
            </a:r>
            <a:r>
              <a:rPr lang="en-US" b="1" dirty="0" err="1">
                <a:latin typeface="+mj-lt"/>
              </a:rPr>
              <a:t>www.authorsite.com</a:t>
            </a:r>
            <a:endParaRPr lang="en-US" b="1" dirty="0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2730959-186B-8565-6AE6-27202D0B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9483" y="2718285"/>
            <a:ext cx="11261746" cy="33227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0000"/>
              </a:lnSpc>
              <a:defRPr sz="11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Thank you for </a:t>
            </a:r>
            <a:br>
              <a:rPr lang="en-US" dirty="0"/>
            </a:br>
            <a:r>
              <a:rPr lang="en-US" dirty="0"/>
              <a:t>your time!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53019-9DC6-FDF4-E35A-B09FC06754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20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4200" userDrawn="1">
          <p15:clr>
            <a:srgbClr val="FBAE40"/>
          </p15:clr>
        </p15:guide>
        <p15:guide id="2" pos="4872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805426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083A2-4104-C380-B12A-E49F06162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990740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pink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microsoft.com/office/2007/relationships/hdphoto" Target="../media/hdphoto1.wdp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7" y="855215"/>
            <a:ext cx="16450056" cy="815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7189" y="2738438"/>
            <a:ext cx="16450054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1280160"/>
            <a:ext cx="6214533" cy="1079444"/>
          </a:xfrm>
          <a:prstGeom prst="rect">
            <a:avLst/>
          </a:prstGeom>
          <a:ln>
            <a:noFill/>
          </a:ln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2025.08</a:t>
            </a:r>
          </a:p>
          <a:p>
            <a:pPr marL="0" marR="0" lvl="0" indent="0" algn="r" defTabSz="5860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2025.08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3FD44-B9DE-907E-9CAB-C880F1B56751}"/>
              </a:ext>
            </a:extLst>
          </p:cNvPr>
          <p:cNvPicPr>
            <a:picLocks noChangeAspect="1"/>
          </p:cNvPicPr>
          <p:nvPr userDrawn="1"/>
        </p:nvPicPr>
        <p:blipFill>
          <a:blip r:embed="rId8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9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46" r:id="rId3"/>
    <p:sldLayoutId id="2147483868" r:id="rId4"/>
    <p:sldLayoutId id="2147483870" r:id="rId5"/>
    <p:sldLayoutId id="2147483877" r:id="rId6"/>
    <p:sldLayoutId id="2147483836" r:id="rId7"/>
    <p:sldLayoutId id="2147483881" r:id="rId8"/>
    <p:sldLayoutId id="2147483676" r:id="rId9"/>
    <p:sldLayoutId id="2147483837" r:id="rId10"/>
    <p:sldLayoutId id="2147483882" r:id="rId11"/>
    <p:sldLayoutId id="2147483747" r:id="rId12"/>
    <p:sldLayoutId id="2147483752" r:id="rId13"/>
    <p:sldLayoutId id="2147483748" r:id="rId14"/>
    <p:sldLayoutId id="2147483761" r:id="rId15"/>
    <p:sldLayoutId id="2147483749" r:id="rId16"/>
    <p:sldLayoutId id="2147483762" r:id="rId17"/>
    <p:sldLayoutId id="2147483750" r:id="rId18"/>
    <p:sldLayoutId id="2147483763" r:id="rId19"/>
    <p:sldLayoutId id="2147483751" r:id="rId20"/>
    <p:sldLayoutId id="2147483764" r:id="rId21"/>
    <p:sldLayoutId id="2147483754" r:id="rId22"/>
    <p:sldLayoutId id="2147483755" r:id="rId23"/>
    <p:sldLayoutId id="2147483756" r:id="rId24"/>
    <p:sldLayoutId id="2147483760" r:id="rId25"/>
    <p:sldLayoutId id="2147483827" r:id="rId26"/>
    <p:sldLayoutId id="2147483757" r:id="rId27"/>
    <p:sldLayoutId id="2147483759" r:id="rId28"/>
    <p:sldLayoutId id="2147483883" r:id="rId29"/>
    <p:sldLayoutId id="2147483758" r:id="rId30"/>
    <p:sldLayoutId id="2147483788" r:id="rId31"/>
    <p:sldLayoutId id="2147483789" r:id="rId32"/>
    <p:sldLayoutId id="2147483753" r:id="rId33"/>
    <p:sldLayoutId id="2147483801" r:id="rId34"/>
    <p:sldLayoutId id="2147483790" r:id="rId35"/>
    <p:sldLayoutId id="2147483785" r:id="rId36"/>
    <p:sldLayoutId id="2147483786" r:id="rId37"/>
    <p:sldLayoutId id="2147483791" r:id="rId38"/>
    <p:sldLayoutId id="2147483792" r:id="rId39"/>
    <p:sldLayoutId id="2147483793" r:id="rId40"/>
    <p:sldLayoutId id="2147483794" r:id="rId41"/>
    <p:sldLayoutId id="2147483774" r:id="rId42"/>
    <p:sldLayoutId id="2147483773" r:id="rId43"/>
    <p:sldLayoutId id="2147483771" r:id="rId44"/>
    <p:sldLayoutId id="2147483848" r:id="rId45"/>
    <p:sldLayoutId id="2147483772" r:id="rId46"/>
    <p:sldLayoutId id="2147483849" r:id="rId47"/>
    <p:sldLayoutId id="2147483784" r:id="rId48"/>
    <p:sldLayoutId id="2147483778" r:id="rId49"/>
    <p:sldLayoutId id="2147483780" r:id="rId50"/>
    <p:sldLayoutId id="2147483804" r:id="rId51"/>
    <p:sldLayoutId id="2147483781" r:id="rId52"/>
    <p:sldLayoutId id="2147483830" r:id="rId53"/>
    <p:sldLayoutId id="2147483803" r:id="rId54"/>
    <p:sldLayoutId id="2147483809" r:id="rId55"/>
    <p:sldLayoutId id="2147483783" r:id="rId56"/>
    <p:sldLayoutId id="2147483779" r:id="rId57"/>
    <p:sldLayoutId id="2147483770" r:id="rId58"/>
    <p:sldLayoutId id="2147483876" r:id="rId59"/>
    <p:sldLayoutId id="2147483707" r:id="rId60"/>
    <p:sldLayoutId id="2147483706" r:id="rId61"/>
    <p:sldLayoutId id="2147483850" r:id="rId62"/>
    <p:sldLayoutId id="2147483800" r:id="rId63"/>
    <p:sldLayoutId id="2147483807" r:id="rId64"/>
    <p:sldLayoutId id="2147483712" r:id="rId65"/>
    <p:sldLayoutId id="2147483719" r:id="rId66"/>
    <p:sldLayoutId id="2147483835" r:id="rId67"/>
    <p:sldLayoutId id="2147483860" r:id="rId68"/>
    <p:sldLayoutId id="2147483834" r:id="rId69"/>
    <p:sldLayoutId id="2147483861" r:id="rId70"/>
    <p:sldLayoutId id="2147483746" r:id="rId71"/>
    <p:sldLayoutId id="2147483745" r:id="rId72"/>
    <p:sldLayoutId id="2147483787" r:id="rId73"/>
    <p:sldLayoutId id="2147483838" r:id="rId74"/>
    <p:sldLayoutId id="2147483839" r:id="rId75"/>
    <p:sldLayoutId id="2147483722" r:id="rId76"/>
    <p:sldLayoutId id="2147483797" r:id="rId77"/>
    <p:sldLayoutId id="2147483796" r:id="rId78"/>
    <p:sldLayoutId id="2147483795" r:id="rId79"/>
    <p:sldLayoutId id="2147483884" r:id="rId80"/>
    <p:sldLayoutId id="2147483887" r:id="rId81"/>
    <p:sldLayoutId id="2147483886" r:id="rId82"/>
    <p:sldLayoutId id="2147483885" r:id="rId83"/>
    <p:sldLayoutId id="2147483874" r:id="rId84"/>
    <p:sldLayoutId id="2147483766" r:id="rId85"/>
    <p:sldLayoutId id="2147483875" r:id="rId86"/>
    <p:sldLayoutId id="2147483714" r:id="rId8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48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653" y="1469048"/>
            <a:ext cx="16221456" cy="3517042"/>
          </a:xfrm>
        </p:spPr>
        <p:txBody>
          <a:bodyPr anchor="b"/>
          <a:lstStyle/>
          <a:p>
            <a:r>
              <a:rPr lang="en-US" b="1" dirty="0"/>
              <a:t>Multimodal AI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4106" y="5302668"/>
            <a:ext cx="16221456" cy="608980"/>
          </a:xfrm>
        </p:spPr>
        <p:txBody>
          <a:bodyPr/>
          <a:lstStyle/>
          <a:p>
            <a:r>
              <a:rPr lang="en-US" b="0" dirty="0">
                <a:solidFill>
                  <a:srgbClr val="130F25"/>
                </a:solidFill>
              </a:rPr>
              <a:t>How Machines Learn to See, Hear, and Understand Together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184E79F-1AC7-9189-E362-08650CE2E0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D7645D1-3613-14D7-29F9-21799EA251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6522" y="7324467"/>
            <a:ext cx="9579639" cy="60898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Tim Warner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50C570A-8D12-D29E-7842-899BA60F5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522" y="7986747"/>
            <a:ext cx="9579637" cy="683713"/>
          </a:xfrm>
        </p:spPr>
        <p:txBody>
          <a:bodyPr/>
          <a:lstStyle/>
          <a:p>
            <a:r>
              <a:rPr lang="en-US" dirty="0"/>
              <a:t>Principal Author  |  IT Ops  |  Pluralsight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7639EE3-9FF1-192B-616C-5B0990DE1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5250" y="8409761"/>
            <a:ext cx="9580909" cy="82528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27" name="Picture Placeholder 10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B2482650-26DA-DFDE-4D55-2C8B98D8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6888" r="6888"/>
          <a:stretch>
            <a:fillRect/>
          </a:stretch>
        </p:blipFill>
        <p:spPr>
          <a:xfrm>
            <a:off x="1033174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B67C239-ED3C-F80C-39B2-C739F4BF0C80}"/>
              </a:ext>
            </a:extLst>
          </p:cNvPr>
          <p:cNvGrpSpPr/>
          <p:nvPr/>
        </p:nvGrpSpPr>
        <p:grpSpPr>
          <a:xfrm>
            <a:off x="9094834" y="7385203"/>
            <a:ext cx="4876769" cy="1765771"/>
            <a:chOff x="10978436" y="6704261"/>
            <a:chExt cx="6980154" cy="2527360"/>
          </a:xfrm>
        </p:grpSpPr>
        <p:pic>
          <p:nvPicPr>
            <p:cNvPr id="29" name="Picture 28" descr="A blue and white circle with text&#10;&#10;Description automatically generated">
              <a:extLst>
                <a:ext uri="{FF2B5EF4-FFF2-40B4-BE49-F238E27FC236}">
                  <a16:creationId xmlns:a16="http://schemas.microsoft.com/office/drawing/2014/main" id="{E88F2704-1D20-16E0-E7A6-4DF0685F2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1231" y="6704262"/>
              <a:ext cx="2527359" cy="2527359"/>
            </a:xfrm>
            <a:prstGeom prst="rect">
              <a:avLst/>
            </a:prstGeom>
          </p:spPr>
        </p:pic>
        <p:pic>
          <p:nvPicPr>
            <p:cNvPr id="30" name="Picture 29" descr="A blue and white circle with text and a black background&#10;&#10;Description automatically generated">
              <a:extLst>
                <a:ext uri="{FF2B5EF4-FFF2-40B4-BE49-F238E27FC236}">
                  <a16:creationId xmlns:a16="http://schemas.microsoft.com/office/drawing/2014/main" id="{9B618195-7384-2C29-A86E-145E98A4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8436" y="6704261"/>
              <a:ext cx="2527359" cy="2527359"/>
            </a:xfrm>
            <a:prstGeom prst="rect">
              <a:avLst/>
            </a:prstGeom>
          </p:spPr>
        </p:pic>
        <p:pic>
          <p:nvPicPr>
            <p:cNvPr id="31" name="Picture 30" descr="A blue and white rectangular sign with white text&#10;&#10;Description automatically generated">
              <a:extLst>
                <a:ext uri="{FF2B5EF4-FFF2-40B4-BE49-F238E27FC236}">
                  <a16:creationId xmlns:a16="http://schemas.microsoft.com/office/drawing/2014/main" id="{4D668572-E3BD-9595-B1B4-E6783460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04122" y="6704261"/>
              <a:ext cx="1528782" cy="2417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4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A45E-2C34-D770-C98F-860DF905D3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 multimodal generative AI</a:t>
            </a:r>
          </a:p>
          <a:p>
            <a:pPr marL="0" indent="0">
              <a:buNone/>
            </a:pPr>
            <a:r>
              <a:rPr lang="en-US" dirty="0"/>
              <a:t>Review “80 percent scenario” use cases of how the tech benefits Capgemini and your clients</a:t>
            </a:r>
          </a:p>
          <a:p>
            <a:pPr marL="0" indent="0">
              <a:buNone/>
            </a:pPr>
            <a:r>
              <a:rPr lang="en-US" dirty="0"/>
              <a:t>Explore agentic AI development options in the Microsoft 365 cloud ecosystem</a:t>
            </a:r>
          </a:p>
        </p:txBody>
      </p:sp>
    </p:spTree>
    <p:extLst>
      <p:ext uri="{BB962C8B-B14F-4D97-AF65-F5344CB8AC3E}">
        <p14:creationId xmlns:p14="http://schemas.microsoft.com/office/powerpoint/2010/main" val="308717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3A58-8D2A-4F9D-D5A9-7A3AE6DD9274}"/>
              </a:ext>
            </a:extLst>
          </p:cNvPr>
          <p:cNvSpPr/>
          <p:nvPr/>
        </p:nvSpPr>
        <p:spPr>
          <a:xfrm>
            <a:off x="274179" y="4482758"/>
            <a:ext cx="175566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github.com/</a:t>
            </a: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timothywarner</a:t>
            </a: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-org/multimodal-ai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1F9818C-A98E-DBCD-E807-32F9DCA78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GitHub logo PNG transparent image download, size: 512x512px">
            <a:extLst>
              <a:ext uri="{FF2B5EF4-FFF2-40B4-BE49-F238E27FC236}">
                <a16:creationId xmlns:a16="http://schemas.microsoft.com/office/drawing/2014/main" id="{A54554B2-FE9D-2A39-B3D6-01322B4953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C6270F5-0330-D24C-7406-B8D7A287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61090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7A56-8380-70AF-1CB7-85B1CE79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Benefits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02348-EB3A-65C6-0435-B866A82CCF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66061C1F-2F00-5568-9AFB-97403842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30086"/>
            <a:ext cx="1508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1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7A56-8380-70AF-1CB7-85B1CE79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Generative AI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02348-EB3A-65C6-0435-B866A82CCF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diagram of a brain&#10;&#10;AI-generated content may be incorrect.">
            <a:extLst>
              <a:ext uri="{FF2B5EF4-FFF2-40B4-BE49-F238E27FC236}">
                <a16:creationId xmlns:a16="http://schemas.microsoft.com/office/drawing/2014/main" id="{8E389A34-7837-8098-1BCD-693A9749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762990"/>
            <a:ext cx="14992350" cy="8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0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7A56-8380-70AF-1CB7-85B1CE79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pic>
        <p:nvPicPr>
          <p:cNvPr id="4" name="Picture 3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76A4D663-D682-46F7-DEC5-08D171BC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853045"/>
            <a:ext cx="14897100" cy="81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3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7A56-8380-70AF-1CB7-85B1CE79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</a:t>
            </a:r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7C94BEE-20E2-7A95-BDC4-513B9BB7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40922"/>
            <a:ext cx="14954250" cy="81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7A56-8380-70AF-1CB7-85B1CE79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4" name="Picture 3" descr="Person with idea concept">
            <a:extLst>
              <a:ext uri="{FF2B5EF4-FFF2-40B4-BE49-F238E27FC236}">
                <a16:creationId xmlns:a16="http://schemas.microsoft.com/office/drawing/2014/main" id="{790CBCA9-134F-62E5-BEBB-289A9621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917700"/>
            <a:ext cx="11096625" cy="739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2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CAFBE8-BAE6-C8FC-7695-6DBAF7FB34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83" y="6636947"/>
            <a:ext cx="6662272" cy="513601"/>
          </a:xfrm>
        </p:spPr>
        <p:txBody>
          <a:bodyPr/>
          <a:lstStyle/>
          <a:p>
            <a:r>
              <a:rPr lang="en-US" b="0" dirty="0">
                <a:latin typeface="+mn-lt"/>
              </a:rPr>
              <a:t>Tim Warner   |   </a:t>
            </a:r>
            <a:r>
              <a:rPr lang="en-US" b="0" dirty="0">
                <a:solidFill>
                  <a:srgbClr val="00A3FE"/>
                </a:solidFill>
                <a:latin typeface="+mn-lt"/>
              </a:rPr>
              <a:t>TechTrainerTim.com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0BF442-F23A-BEC8-37ED-7529DE0E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000" dirty="0">
                <a:latin typeface="+mj-lt"/>
              </a:rPr>
              <a:t>Thank you for </a:t>
            </a:r>
            <a:br>
              <a:rPr lang="en-US" sz="11000" dirty="0">
                <a:latin typeface="+mj-lt"/>
              </a:rPr>
            </a:br>
            <a:r>
              <a:rPr lang="en-US" sz="11000" dirty="0">
                <a:latin typeface="+mj-lt"/>
              </a:rPr>
              <a:t>your time!</a:t>
            </a:r>
            <a:br>
              <a:rPr lang="en-US" sz="11000" dirty="0">
                <a:latin typeface="+mj-lt"/>
              </a:rPr>
            </a:br>
            <a:endParaRPr lang="en-US" dirty="0"/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98F6E341-C2FF-0F26-01E1-457E5A85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8" r="6888"/>
          <a:stretch/>
        </p:blipFill>
        <p:spPr>
          <a:xfrm>
            <a:off x="13397023" y="3972709"/>
            <a:ext cx="2870791" cy="2870791"/>
          </a:xfrm>
          <a:prstGeom prst="ellipse">
            <a:avLst/>
          </a:prstGeom>
          <a:ln w="19050"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894834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Autofit/>
      </a:bodyPr>
      <a:lstStyle>
        <a:defPPr marL="0" marR="0" indent="0" algn="l" defTabSz="439502" rtl="0" eaLnBrk="1" fontAlgn="auto" latinLnBrk="0" hangingPunct="1"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208578</TotalTime>
  <Words>174</Words>
  <Application>Microsoft Office PowerPoint</Application>
  <PresentationFormat>Custom</PresentationFormat>
  <Paragraphs>27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Session Materials</vt:lpstr>
      <vt:lpstr>Use Cases &amp; Benefits</vt:lpstr>
      <vt:lpstr>Multimodal Generative AI</vt:lpstr>
      <vt:lpstr>Agentic AI</vt:lpstr>
      <vt:lpstr>Model Context Protocol (MCP)</vt:lpstr>
      <vt:lpstr>Q&amp;A</vt:lpstr>
      <vt:lpstr>Thank you for  your time!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1910</cp:revision>
  <cp:lastPrinted>2021-01-14T21:20:43Z</cp:lastPrinted>
  <dcterms:created xsi:type="dcterms:W3CDTF">2020-12-18T20:24:02Z</dcterms:created>
  <dcterms:modified xsi:type="dcterms:W3CDTF">2025-12-02T12:35:42Z</dcterms:modified>
</cp:coreProperties>
</file>